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Proxima Nova"/>
      <p:regular r:id="rId24"/>
      <p:bold r:id="rId25"/>
      <p:italic r:id="rId26"/>
      <p:boldItalic r:id="rId27"/>
    </p:embeddedFont>
    <p:embeddedFont>
      <p:font typeface="Old Standard TT"/>
      <p:regular r:id="rId28"/>
      <p:bold r:id="rId29"/>
      <p: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1AB488B-AD45-49ED-BAB2-AFAC62D7E2EF}">
  <a:tblStyle styleId="{01AB488B-AD45-49ED-BAB2-AFAC62D7E2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regular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ProximaNova-italic.fntdata"/><Relationship Id="rId25" Type="http://schemas.openxmlformats.org/officeDocument/2006/relationships/font" Target="fonts/ProximaNova-bold.fntdata"/><Relationship Id="rId28" Type="http://schemas.openxmlformats.org/officeDocument/2006/relationships/font" Target="fonts/OldStandardTT-regular.fntdata"/><Relationship Id="rId27" Type="http://schemas.openxmlformats.org/officeDocument/2006/relationships/font" Target="fonts/ProximaNova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ldStandardT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ldStandardT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6cbd93a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6cbd93a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d39a1c8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d39a1c8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86cbd93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86cbd93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d1d9097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8d1d9097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8d1d9097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8d1d9097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8d1d9097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8d1d9097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86cbd93a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86cbd93a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8d39a1c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8d39a1c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86cbd93a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86cbd93a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6aed67d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6aed67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d3e98fd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8d3e98fd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6cbd93a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86cbd93a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6cbd93ac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86cbd93ac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86cbd93a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86cbd93a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86cbd93a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86cbd93a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6cbd93a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86cbd93a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" name="Google Shape;57;p14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5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4" name="Google Shape;8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7" name="Google Shape;87;p2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21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4" name="Google Shape;9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3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7" name="Google Shape;97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DvAjJ4NkSEWYRtDf33MsEXVVlwXuQpwS/view" TargetMode="External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11" Type="http://schemas.openxmlformats.org/officeDocument/2006/relationships/image" Target="../media/image24.png"/><Relationship Id="rId10" Type="http://schemas.openxmlformats.org/officeDocument/2006/relationships/image" Target="../media/image14.png"/><Relationship Id="rId12" Type="http://schemas.openxmlformats.org/officeDocument/2006/relationships/image" Target="../media/image11.png"/><Relationship Id="rId9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5" title="HydroHub_Intr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/>
          <p:nvPr/>
        </p:nvSpPr>
        <p:spPr>
          <a:xfrm>
            <a:off x="-750" y="0"/>
            <a:ext cx="9144000" cy="503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0" l="25112" r="33960" t="0"/>
          <a:stretch/>
        </p:blipFill>
        <p:spPr>
          <a:xfrm>
            <a:off x="1600787" y="771625"/>
            <a:ext cx="2889145" cy="382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4"/>
          <p:cNvPicPr preferRelativeResize="0"/>
          <p:nvPr/>
        </p:nvPicPr>
        <p:blipFill rotWithShape="1">
          <a:blip r:embed="rId4">
            <a:alphaModFix/>
          </a:blip>
          <a:srcRect b="0" l="25106" r="31078" t="0"/>
          <a:stretch/>
        </p:blipFill>
        <p:spPr>
          <a:xfrm>
            <a:off x="4328450" y="902675"/>
            <a:ext cx="3046552" cy="3618826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4"/>
          <p:cNvPicPr preferRelativeResize="0"/>
          <p:nvPr/>
        </p:nvPicPr>
        <p:blipFill rotWithShape="1">
          <a:blip r:embed="rId5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34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4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4"/>
          <p:cNvSpPr txBox="1"/>
          <p:nvPr/>
        </p:nvSpPr>
        <p:spPr>
          <a:xfrm>
            <a:off x="1481425" y="10925"/>
            <a:ext cx="6182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PROTOTYPE DESIGN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39" name="Google Shape;239;p34"/>
          <p:cNvCxnSpPr/>
          <p:nvPr/>
        </p:nvCxnSpPr>
        <p:spPr>
          <a:xfrm>
            <a:off x="516000" y="895875"/>
            <a:ext cx="8112000" cy="15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5"/>
          <p:cNvPicPr preferRelativeResize="0"/>
          <p:nvPr/>
        </p:nvPicPr>
        <p:blipFill rotWithShape="1">
          <a:blip r:embed="rId3">
            <a:alphaModFix/>
          </a:blip>
          <a:srcRect b="7304" l="9792" r="10462" t="0"/>
          <a:stretch/>
        </p:blipFill>
        <p:spPr>
          <a:xfrm>
            <a:off x="88463" y="0"/>
            <a:ext cx="1440926" cy="12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5"/>
          <p:cNvPicPr preferRelativeResize="0"/>
          <p:nvPr/>
        </p:nvPicPr>
        <p:blipFill rotWithShape="1">
          <a:blip r:embed="rId4">
            <a:alphaModFix/>
          </a:blip>
          <a:srcRect b="61652" l="0" r="0" t="0"/>
          <a:stretch/>
        </p:blipFill>
        <p:spPr>
          <a:xfrm>
            <a:off x="475" y="3197925"/>
            <a:ext cx="9144002" cy="18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5"/>
          <p:cNvSpPr txBox="1"/>
          <p:nvPr/>
        </p:nvSpPr>
        <p:spPr>
          <a:xfrm>
            <a:off x="98050" y="1256250"/>
            <a:ext cx="161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Flow Meter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 rotWithShape="1">
          <a:blip r:embed="rId5">
            <a:alphaModFix/>
          </a:blip>
          <a:srcRect b="30497" l="3720" r="-3719" t="0"/>
          <a:stretch/>
        </p:blipFill>
        <p:spPr>
          <a:xfrm>
            <a:off x="98080" y="2096113"/>
            <a:ext cx="1617837" cy="112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 rotWithShape="1">
          <a:blip r:embed="rId6">
            <a:alphaModFix/>
          </a:blip>
          <a:srcRect b="10422" l="0" r="0" t="12315"/>
          <a:stretch/>
        </p:blipFill>
        <p:spPr>
          <a:xfrm>
            <a:off x="4602049" y="128149"/>
            <a:ext cx="1252411" cy="9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5"/>
          <p:cNvSpPr txBox="1"/>
          <p:nvPr/>
        </p:nvSpPr>
        <p:spPr>
          <a:xfrm>
            <a:off x="4417250" y="950175"/>
            <a:ext cx="1806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LCD Display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-12" y="3197925"/>
            <a:ext cx="1617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Thermistor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1" name="Google Shape;251;p35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5"/>
          <p:cNvPicPr preferRelativeResize="0"/>
          <p:nvPr/>
        </p:nvPicPr>
        <p:blipFill rotWithShape="1">
          <a:blip r:embed="rId7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35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5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35"/>
          <p:cNvCxnSpPr>
            <a:stCxn id="244" idx="3"/>
            <a:endCxn id="244" idx="3"/>
          </p:cNvCxnSpPr>
          <p:nvPr/>
        </p:nvCxnSpPr>
        <p:spPr>
          <a:xfrm>
            <a:off x="1529388" y="628125"/>
            <a:ext cx="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5"/>
          <p:cNvCxnSpPr>
            <a:stCxn id="244" idx="3"/>
            <a:endCxn id="257" idx="1"/>
          </p:cNvCxnSpPr>
          <p:nvPr/>
        </p:nvCxnSpPr>
        <p:spPr>
          <a:xfrm>
            <a:off x="1529388" y="628125"/>
            <a:ext cx="726300" cy="901200"/>
          </a:xfrm>
          <a:prstGeom prst="bentConnector3">
            <a:avLst>
              <a:gd fmla="val 49990" name="adj1"/>
            </a:avLst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5"/>
          <p:cNvCxnSpPr>
            <a:stCxn id="244" idx="3"/>
            <a:endCxn id="244" idx="3"/>
          </p:cNvCxnSpPr>
          <p:nvPr/>
        </p:nvCxnSpPr>
        <p:spPr>
          <a:xfrm>
            <a:off x="1529388" y="6281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7" name="Google Shape;257;p35"/>
          <p:cNvPicPr preferRelativeResize="0"/>
          <p:nvPr/>
        </p:nvPicPr>
        <p:blipFill rotWithShape="1">
          <a:blip r:embed="rId8">
            <a:alphaModFix/>
          </a:blip>
          <a:srcRect b="12117" l="0" r="0" t="8322"/>
          <a:stretch/>
        </p:blipFill>
        <p:spPr>
          <a:xfrm>
            <a:off x="2255550" y="810500"/>
            <a:ext cx="1806900" cy="14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5"/>
          <p:cNvPicPr preferRelativeResize="0"/>
          <p:nvPr/>
        </p:nvPicPr>
        <p:blipFill rotWithShape="1">
          <a:blip r:embed="rId9">
            <a:alphaModFix/>
          </a:blip>
          <a:srcRect b="25807" l="8958" r="0" t="5755"/>
          <a:stretch/>
        </p:blipFill>
        <p:spPr>
          <a:xfrm>
            <a:off x="2500200" y="2798501"/>
            <a:ext cx="1317600" cy="990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6100" y="1034696"/>
            <a:ext cx="1944876" cy="194485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/>
          <p:nvPr/>
        </p:nvSpPr>
        <p:spPr>
          <a:xfrm rot="1926608">
            <a:off x="5892906" y="985449"/>
            <a:ext cx="1252379" cy="504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5"/>
          <p:cNvSpPr/>
          <p:nvPr/>
        </p:nvSpPr>
        <p:spPr>
          <a:xfrm rot="-1428467">
            <a:off x="5816781" y="2502586"/>
            <a:ext cx="1252261" cy="50491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35"/>
          <p:cNvCxnSpPr>
            <a:stCxn id="247" idx="3"/>
            <a:endCxn id="257" idx="1"/>
          </p:cNvCxnSpPr>
          <p:nvPr/>
        </p:nvCxnSpPr>
        <p:spPr>
          <a:xfrm flipH="1" rot="10800000">
            <a:off x="1715917" y="1529124"/>
            <a:ext cx="539700" cy="1129200"/>
          </a:xfrm>
          <a:prstGeom prst="bentConnector3">
            <a:avLst>
              <a:gd fmla="val 34331" name="adj1"/>
            </a:avLst>
          </a:prstGeom>
          <a:noFill/>
          <a:ln cap="flat" cmpd="sng" w="762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5"/>
          <p:cNvCxnSpPr>
            <a:stCxn id="257" idx="0"/>
            <a:endCxn id="248" idx="1"/>
          </p:cNvCxnSpPr>
          <p:nvPr/>
        </p:nvCxnSpPr>
        <p:spPr>
          <a:xfrm rot="-5400000">
            <a:off x="3781200" y="-10300"/>
            <a:ext cx="198600" cy="1443000"/>
          </a:xfrm>
          <a:prstGeom prst="bentConnector2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5"/>
          <p:cNvCxnSpPr/>
          <p:nvPr/>
        </p:nvCxnSpPr>
        <p:spPr>
          <a:xfrm>
            <a:off x="3159000" y="2375249"/>
            <a:ext cx="0" cy="5505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6" name="Google Shape;266;p3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15075" y="2024225"/>
            <a:ext cx="1611175" cy="16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5"/>
          <p:cNvPicPr preferRelativeResize="0"/>
          <p:nvPr/>
        </p:nvPicPr>
        <p:blipFill rotWithShape="1">
          <a:blip r:embed="rId12">
            <a:alphaModFix/>
          </a:blip>
          <a:srcRect b="37318" l="8879" r="8747" t="34803"/>
          <a:stretch/>
        </p:blipFill>
        <p:spPr>
          <a:xfrm>
            <a:off x="3684650" y="3009834"/>
            <a:ext cx="1252400" cy="18809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5"/>
          <p:cNvSpPr txBox="1"/>
          <p:nvPr/>
        </p:nvSpPr>
        <p:spPr>
          <a:xfrm>
            <a:off x="7683900" y="2757013"/>
            <a:ext cx="1806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Users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2212050" y="1932150"/>
            <a:ext cx="1806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Arduino Board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2390900" y="3575100"/>
            <a:ext cx="18069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Bluetooth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4417250" y="3445113"/>
            <a:ext cx="2195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Proxima Nova"/>
                <a:ea typeface="Proxima Nova"/>
                <a:cs typeface="Proxima Nova"/>
                <a:sym typeface="Proxima Nova"/>
              </a:rPr>
              <a:t>Smartphone App</a:t>
            </a:r>
            <a:endParaRPr b="1" sz="18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6"/>
          <p:cNvPicPr preferRelativeResize="0"/>
          <p:nvPr/>
        </p:nvPicPr>
        <p:blipFill rotWithShape="1">
          <a:blip r:embed="rId3">
            <a:alphaModFix/>
          </a:blip>
          <a:srcRect b="16801" l="0" r="5917" t="46949"/>
          <a:stretch/>
        </p:blipFill>
        <p:spPr>
          <a:xfrm>
            <a:off x="0" y="2600500"/>
            <a:ext cx="9143997" cy="23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6"/>
          <p:cNvPicPr preferRelativeResize="0"/>
          <p:nvPr/>
        </p:nvPicPr>
        <p:blipFill rotWithShape="1">
          <a:blip r:embed="rId4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6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36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81" name="Google Shape;281;p36"/>
          <p:cNvGraphicFramePr/>
          <p:nvPr/>
        </p:nvGraphicFramePr>
        <p:xfrm>
          <a:off x="632100" y="1297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{01AB488B-AD45-49ED-BAB2-AFAC62D7E2EF}</a:tableStyleId>
              </a:tblPr>
              <a:tblGrid>
                <a:gridCol w="1969950"/>
                <a:gridCol w="1969950"/>
                <a:gridCol w="1969950"/>
                <a:gridCol w="19699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Item/Employee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Quantity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Unit Cost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Cost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Flow Meter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$9.88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$9.88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Labor 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3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$50 / hour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$18,000 / 120 hours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FA8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2" name="Google Shape;282;p36"/>
          <p:cNvGraphicFramePr/>
          <p:nvPr/>
        </p:nvGraphicFramePr>
        <p:xfrm>
          <a:off x="4572000" y="247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{01AB488B-AD45-49ED-BAB2-AFAC62D7E2EF}</a:tableStyleId>
              </a:tblPr>
              <a:tblGrid>
                <a:gridCol w="1969950"/>
                <a:gridCol w="19699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Total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$18,009.88</a:t>
                      </a:r>
                      <a:endParaRPr b="1">
                        <a:solidFill>
                          <a:srgbClr val="FFFFFF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</a:tr>
            </a:tbl>
          </a:graphicData>
        </a:graphic>
      </p:graphicFrame>
      <p:sp>
        <p:nvSpPr>
          <p:cNvPr id="283" name="Google Shape;283;p36"/>
          <p:cNvSpPr txBox="1"/>
          <p:nvPr/>
        </p:nvSpPr>
        <p:spPr>
          <a:xfrm>
            <a:off x="1937425" y="26725"/>
            <a:ext cx="5270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latin typeface="Proxima Nova"/>
                <a:ea typeface="Proxima Nova"/>
                <a:cs typeface="Proxima Nova"/>
                <a:sym typeface="Proxima Nova"/>
              </a:rPr>
              <a:t>CURRENT COST</a:t>
            </a:r>
            <a:endParaRPr b="1" sz="48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284" name="Google Shape;284;p36"/>
          <p:cNvCxnSpPr/>
          <p:nvPr/>
        </p:nvCxnSpPr>
        <p:spPr>
          <a:xfrm>
            <a:off x="516000" y="819675"/>
            <a:ext cx="8112000" cy="15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37"/>
          <p:cNvPicPr preferRelativeResize="0"/>
          <p:nvPr/>
        </p:nvPicPr>
        <p:blipFill rotWithShape="1">
          <a:blip r:embed="rId3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350" y="8000"/>
            <a:ext cx="7972260" cy="453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37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7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37"/>
          <p:cNvCxnSpPr/>
          <p:nvPr/>
        </p:nvCxnSpPr>
        <p:spPr>
          <a:xfrm flipH="1">
            <a:off x="6567724" y="169359"/>
            <a:ext cx="18600" cy="43689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 rotWithShape="1">
          <a:blip r:embed="rId3">
            <a:alphaModFix/>
          </a:blip>
          <a:srcRect b="51028" l="0" r="0" t="19741"/>
          <a:stretch/>
        </p:blipFill>
        <p:spPr>
          <a:xfrm>
            <a:off x="0" y="3569575"/>
            <a:ext cx="9144001" cy="14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8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 rotWithShape="1">
          <a:blip r:embed="rId4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8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38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8"/>
          <p:cNvSpPr txBox="1"/>
          <p:nvPr/>
        </p:nvSpPr>
        <p:spPr>
          <a:xfrm>
            <a:off x="1936950" y="-33650"/>
            <a:ext cx="5270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Why HydroHub?</a:t>
            </a:r>
            <a:endParaRPr b="1"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5" name="Google Shape;305;p38"/>
          <p:cNvCxnSpPr/>
          <p:nvPr/>
        </p:nvCxnSpPr>
        <p:spPr>
          <a:xfrm>
            <a:off x="516000" y="819675"/>
            <a:ext cx="8112000" cy="15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8"/>
          <p:cNvSpPr txBox="1"/>
          <p:nvPr/>
        </p:nvSpPr>
        <p:spPr>
          <a:xfrm>
            <a:off x="226925" y="954850"/>
            <a:ext cx="2658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HIGH PRECISION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3116475" y="954850"/>
            <a:ext cx="2658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LOW COST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5700900" y="954850"/>
            <a:ext cx="35517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COMPETITION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09" name="Google Shape;309;p38"/>
          <p:cNvCxnSpPr/>
          <p:nvPr/>
        </p:nvCxnSpPr>
        <p:spPr>
          <a:xfrm flipH="1" rot="10800000">
            <a:off x="3051750" y="1207975"/>
            <a:ext cx="26400" cy="2771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8"/>
          <p:cNvCxnSpPr/>
          <p:nvPr/>
        </p:nvCxnSpPr>
        <p:spPr>
          <a:xfrm flipH="1" rot="10800000">
            <a:off x="5808200" y="1207950"/>
            <a:ext cx="13200" cy="27354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1" name="Google Shape;311;p38"/>
          <p:cNvPicPr preferRelativeResize="0"/>
          <p:nvPr/>
        </p:nvPicPr>
        <p:blipFill rotWithShape="1">
          <a:blip r:embed="rId5">
            <a:alphaModFix/>
          </a:blip>
          <a:srcRect b="0" l="0" r="2257" t="0"/>
          <a:stretch/>
        </p:blipFill>
        <p:spPr>
          <a:xfrm>
            <a:off x="288175" y="1679275"/>
            <a:ext cx="2658600" cy="159312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624150" y="1365900"/>
            <a:ext cx="1848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98.05% ACCURACY</a:t>
            </a:r>
            <a:endParaRPr b="1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 rot="-5400000">
            <a:off x="-902225" y="1992450"/>
            <a:ext cx="2224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Recorded Volume (mL)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578975" y="3212375"/>
            <a:ext cx="195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Actual Volume (mL)</a:t>
            </a:r>
            <a:endParaRPr b="1" sz="1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5" name="Google Shape;315;p38"/>
          <p:cNvSpPr txBox="1"/>
          <p:nvPr/>
        </p:nvSpPr>
        <p:spPr>
          <a:xfrm>
            <a:off x="3116475" y="1658100"/>
            <a:ext cx="2658600" cy="15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$</a:t>
            </a:r>
            <a:r>
              <a:rPr b="1" lang="en" sz="100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$$</a:t>
            </a:r>
            <a:endParaRPr b="1" sz="100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9541" y="1642925"/>
            <a:ext cx="1594409" cy="18654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9"/>
          <p:cNvPicPr preferRelativeResize="0"/>
          <p:nvPr/>
        </p:nvPicPr>
        <p:blipFill rotWithShape="1">
          <a:blip r:embed="rId3">
            <a:alphaModFix/>
          </a:blip>
          <a:srcRect b="51028" l="0" r="0" t="19741"/>
          <a:stretch/>
        </p:blipFill>
        <p:spPr>
          <a:xfrm>
            <a:off x="0" y="3569575"/>
            <a:ext cx="9144001" cy="14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9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 rotWithShape="1">
          <a:blip r:embed="rId4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4" name="Google Shape;324;p39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9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9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9"/>
          <p:cNvPicPr preferRelativeResize="0"/>
          <p:nvPr/>
        </p:nvPicPr>
        <p:blipFill rotWithShape="1">
          <a:blip r:embed="rId4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9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9"/>
          <p:cNvSpPr txBox="1"/>
          <p:nvPr/>
        </p:nvSpPr>
        <p:spPr>
          <a:xfrm>
            <a:off x="474000" y="76900"/>
            <a:ext cx="22104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3D85C6"/>
                </a:solidFill>
              </a:rPr>
              <a:t> </a:t>
            </a:r>
            <a:r>
              <a:rPr b="1"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DESIGN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39"/>
          <p:cNvSpPr txBox="1"/>
          <p:nvPr/>
        </p:nvSpPr>
        <p:spPr>
          <a:xfrm>
            <a:off x="5817525" y="76900"/>
            <a:ext cx="3339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FUNCTIONALITY</a:t>
            </a:r>
            <a:endParaRPr b="1"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1" name="Google Shape;331;p39"/>
          <p:cNvSpPr/>
          <p:nvPr/>
        </p:nvSpPr>
        <p:spPr>
          <a:xfrm>
            <a:off x="474000" y="1062150"/>
            <a:ext cx="1774800" cy="680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Utilize PCB and Arduino Mini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2" name="Google Shape;332;p39"/>
          <p:cNvSpPr/>
          <p:nvPr/>
        </p:nvSpPr>
        <p:spPr>
          <a:xfrm>
            <a:off x="474000" y="1887264"/>
            <a:ext cx="1774800" cy="7122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Minimize size and create more comfortable grip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39"/>
          <p:cNvSpPr/>
          <p:nvPr/>
        </p:nvSpPr>
        <p:spPr>
          <a:xfrm>
            <a:off x="474000" y="2744475"/>
            <a:ext cx="1774800" cy="680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 cylindrical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structure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4" name="Google Shape;334;p39"/>
          <p:cNvSpPr/>
          <p:nvPr/>
        </p:nvSpPr>
        <p:spPr>
          <a:xfrm>
            <a:off x="6599925" y="1062150"/>
            <a:ext cx="1774800" cy="680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Embed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 interactive display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5" name="Google Shape;335;p39"/>
          <p:cNvSpPr/>
          <p:nvPr/>
        </p:nvSpPr>
        <p:spPr>
          <a:xfrm>
            <a:off x="6599925" y="1887264"/>
            <a:ext cx="1774800" cy="7122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Allow users to set goals and give frequent alerts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39"/>
          <p:cNvSpPr/>
          <p:nvPr/>
        </p:nvSpPr>
        <p:spPr>
          <a:xfrm>
            <a:off x="6599925" y="2744475"/>
            <a:ext cx="1774800" cy="680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 time, weather and water purity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7" name="Google Shape;337;p39"/>
          <p:cNvCxnSpPr>
            <a:endCxn id="331" idx="3"/>
          </p:cNvCxnSpPr>
          <p:nvPr/>
        </p:nvCxnSpPr>
        <p:spPr>
          <a:xfrm rot="10800000">
            <a:off x="2248800" y="1402200"/>
            <a:ext cx="1287900" cy="833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9"/>
          <p:cNvCxnSpPr>
            <a:stCxn id="339" idx="1"/>
            <a:endCxn id="332" idx="3"/>
          </p:cNvCxnSpPr>
          <p:nvPr/>
        </p:nvCxnSpPr>
        <p:spPr>
          <a:xfrm rot="10800000">
            <a:off x="2248850" y="2243375"/>
            <a:ext cx="11079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9"/>
          <p:cNvCxnSpPr>
            <a:endCxn id="333" idx="3"/>
          </p:cNvCxnSpPr>
          <p:nvPr/>
        </p:nvCxnSpPr>
        <p:spPr>
          <a:xfrm flipH="1">
            <a:off x="2248800" y="2243325"/>
            <a:ext cx="1325700" cy="84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9"/>
          <p:cNvCxnSpPr>
            <a:endCxn id="334" idx="1"/>
          </p:cNvCxnSpPr>
          <p:nvPr/>
        </p:nvCxnSpPr>
        <p:spPr>
          <a:xfrm flipH="1" rot="10800000">
            <a:off x="5394225" y="1402200"/>
            <a:ext cx="1205700" cy="84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9"/>
          <p:cNvCxnSpPr>
            <a:endCxn id="335" idx="1"/>
          </p:cNvCxnSpPr>
          <p:nvPr/>
        </p:nvCxnSpPr>
        <p:spPr>
          <a:xfrm>
            <a:off x="5394225" y="2243364"/>
            <a:ext cx="12057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39"/>
          <p:cNvCxnSpPr>
            <a:endCxn id="336" idx="1"/>
          </p:cNvCxnSpPr>
          <p:nvPr/>
        </p:nvCxnSpPr>
        <p:spPr>
          <a:xfrm>
            <a:off x="5394225" y="2243325"/>
            <a:ext cx="1205700" cy="841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39"/>
          <p:cNvSpPr/>
          <p:nvPr/>
        </p:nvSpPr>
        <p:spPr>
          <a:xfrm>
            <a:off x="3356752" y="1177319"/>
            <a:ext cx="2210400" cy="2132100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 txBox="1"/>
          <p:nvPr/>
        </p:nvSpPr>
        <p:spPr>
          <a:xfrm>
            <a:off x="3356750" y="1746575"/>
            <a:ext cx="22104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latin typeface="Proxima Nova"/>
                <a:ea typeface="Proxima Nova"/>
                <a:cs typeface="Proxima Nova"/>
                <a:sym typeface="Proxima Nova"/>
              </a:rPr>
              <a:t>FUTURE IMPROVEMENTS</a:t>
            </a:r>
            <a:endParaRPr b="1"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45" name="Google Shape;345;p39"/>
          <p:cNvCxnSpPr/>
          <p:nvPr/>
        </p:nvCxnSpPr>
        <p:spPr>
          <a:xfrm flipH="1" rot="10800000">
            <a:off x="381450" y="754025"/>
            <a:ext cx="1926300" cy="3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39"/>
          <p:cNvCxnSpPr/>
          <p:nvPr/>
        </p:nvCxnSpPr>
        <p:spPr>
          <a:xfrm flipH="1" rot="10800000">
            <a:off x="6490950" y="763625"/>
            <a:ext cx="1926300" cy="3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" name="Google Shape;347;p39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39"/>
          <p:cNvPicPr preferRelativeResize="0"/>
          <p:nvPr/>
        </p:nvPicPr>
        <p:blipFill rotWithShape="1">
          <a:blip r:embed="rId4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9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 txBox="1"/>
          <p:nvPr/>
        </p:nvSpPr>
        <p:spPr>
          <a:xfrm>
            <a:off x="947475" y="1438775"/>
            <a:ext cx="73392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39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/>
          <p:nvPr/>
        </p:nvSpPr>
        <p:spPr>
          <a:xfrm>
            <a:off x="-750" y="0"/>
            <a:ext cx="9144000" cy="503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b="24442" l="16210" r="20293" t="5642"/>
          <a:stretch/>
        </p:blipFill>
        <p:spPr>
          <a:xfrm>
            <a:off x="577912" y="457200"/>
            <a:ext cx="7684324" cy="44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0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9" name="Google Shape;359;p40"/>
          <p:cNvPicPr preferRelativeResize="0"/>
          <p:nvPr/>
        </p:nvPicPr>
        <p:blipFill rotWithShape="1">
          <a:blip r:embed="rId4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40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0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1937425" y="102925"/>
            <a:ext cx="52701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FUTURE DESIGN</a:t>
            </a:r>
            <a:endParaRPr b="1" sz="36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3" name="Google Shape;363;p40"/>
          <p:cNvCxnSpPr/>
          <p:nvPr/>
        </p:nvCxnSpPr>
        <p:spPr>
          <a:xfrm>
            <a:off x="516000" y="819675"/>
            <a:ext cx="8112000" cy="159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40"/>
          <p:cNvCxnSpPr/>
          <p:nvPr/>
        </p:nvCxnSpPr>
        <p:spPr>
          <a:xfrm flipH="1">
            <a:off x="5188500" y="1827575"/>
            <a:ext cx="1927200" cy="560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40"/>
          <p:cNvCxnSpPr/>
          <p:nvPr/>
        </p:nvCxnSpPr>
        <p:spPr>
          <a:xfrm>
            <a:off x="1806525" y="1796025"/>
            <a:ext cx="1925100" cy="5919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40"/>
          <p:cNvCxnSpPr/>
          <p:nvPr/>
        </p:nvCxnSpPr>
        <p:spPr>
          <a:xfrm rot="10800000">
            <a:off x="5188375" y="2766275"/>
            <a:ext cx="1943100" cy="6864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40"/>
          <p:cNvCxnSpPr/>
          <p:nvPr/>
        </p:nvCxnSpPr>
        <p:spPr>
          <a:xfrm flipH="1" rot="10800000">
            <a:off x="1845975" y="2766175"/>
            <a:ext cx="1885800" cy="6786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368" name="Google Shape;368;p40"/>
          <p:cNvSpPr/>
          <p:nvPr/>
        </p:nvSpPr>
        <p:spPr>
          <a:xfrm>
            <a:off x="400825" y="1527813"/>
            <a:ext cx="1774800" cy="680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Water Purity Sensor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69" name="Google Shape;369;p40"/>
          <p:cNvSpPr/>
          <p:nvPr/>
        </p:nvSpPr>
        <p:spPr>
          <a:xfrm>
            <a:off x="400825" y="3019294"/>
            <a:ext cx="1774800" cy="680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Gyroscopic Sensor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0" name="Google Shape;370;p40"/>
          <p:cNvSpPr/>
          <p:nvPr/>
        </p:nvSpPr>
        <p:spPr>
          <a:xfrm>
            <a:off x="6853200" y="1527813"/>
            <a:ext cx="1774800" cy="680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Smart Code: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Learns Users’ Habits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6853200" y="3019294"/>
            <a:ext cx="1774800" cy="6801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Stylistic Design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41"/>
          <p:cNvPicPr preferRelativeResize="0"/>
          <p:nvPr/>
        </p:nvPicPr>
        <p:blipFill rotWithShape="1">
          <a:blip r:embed="rId3">
            <a:alphaModFix/>
          </a:blip>
          <a:srcRect b="51028" l="0" r="0" t="19741"/>
          <a:stretch/>
        </p:blipFill>
        <p:spPr>
          <a:xfrm>
            <a:off x="0" y="3569575"/>
            <a:ext cx="9144001" cy="145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1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1"/>
          <p:cNvPicPr preferRelativeResize="0"/>
          <p:nvPr/>
        </p:nvPicPr>
        <p:blipFill rotWithShape="1">
          <a:blip r:embed="rId4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41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1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1"/>
          <p:cNvSpPr txBox="1"/>
          <p:nvPr/>
        </p:nvSpPr>
        <p:spPr>
          <a:xfrm>
            <a:off x="85750" y="479150"/>
            <a:ext cx="2507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Customer Rating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2" name="Google Shape;382;p41"/>
          <p:cNvSpPr txBox="1"/>
          <p:nvPr/>
        </p:nvSpPr>
        <p:spPr>
          <a:xfrm>
            <a:off x="6624000" y="479150"/>
            <a:ext cx="24570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Total Units Sold</a:t>
            </a:r>
            <a:endParaRPr b="1"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3" name="Google Shape;383;p41"/>
          <p:cNvSpPr txBox="1"/>
          <p:nvPr/>
        </p:nvSpPr>
        <p:spPr>
          <a:xfrm>
            <a:off x="2707100" y="479150"/>
            <a:ext cx="41295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HydroHub </a:t>
            </a:r>
            <a:r>
              <a:rPr b="1"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vs.</a:t>
            </a:r>
            <a:r>
              <a:rPr b="1" lang="en" sz="24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" sz="240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Competitors</a:t>
            </a:r>
            <a:endParaRPr b="1" sz="2400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271500" y="1595975"/>
            <a:ext cx="27882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99.7</a:t>
            </a:r>
            <a:r>
              <a:rPr lang="en" sz="3600">
                <a:solidFill>
                  <a:srgbClr val="FFFFFF"/>
                </a:solidFill>
              </a:rPr>
              <a:t>%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6637825" y="1792775"/>
            <a:ext cx="2507100" cy="8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FFFFF"/>
                </a:solidFill>
              </a:rPr>
              <a:t>98,276</a:t>
            </a:r>
            <a:endParaRPr sz="5600">
              <a:solidFill>
                <a:srgbClr val="FFFFFF"/>
              </a:solidFill>
            </a:endParaRPr>
          </a:p>
        </p:txBody>
      </p:sp>
      <p:sp>
        <p:nvSpPr>
          <p:cNvPr id="386" name="Google Shape;386;p41"/>
          <p:cNvSpPr/>
          <p:nvPr/>
        </p:nvSpPr>
        <p:spPr>
          <a:xfrm>
            <a:off x="3547500" y="1329174"/>
            <a:ext cx="2049000" cy="1911300"/>
          </a:xfrm>
          <a:prstGeom prst="ellipse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1"/>
          <p:cNvSpPr/>
          <p:nvPr/>
        </p:nvSpPr>
        <p:spPr>
          <a:xfrm rot="-9629048">
            <a:off x="4651812" y="1353523"/>
            <a:ext cx="150867" cy="1060227"/>
          </a:xfrm>
          <a:prstGeom prst="triangle">
            <a:avLst>
              <a:gd fmla="val 50000" name="adj"/>
            </a:avLst>
          </a:prstGeom>
          <a:solidFill>
            <a:srgbClr val="999999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41"/>
          <p:cNvCxnSpPr/>
          <p:nvPr/>
        </p:nvCxnSpPr>
        <p:spPr>
          <a:xfrm>
            <a:off x="221400" y="1125125"/>
            <a:ext cx="2116800" cy="171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1"/>
          <p:cNvCxnSpPr/>
          <p:nvPr/>
        </p:nvCxnSpPr>
        <p:spPr>
          <a:xfrm>
            <a:off x="3437875" y="1125125"/>
            <a:ext cx="2116800" cy="171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1"/>
          <p:cNvCxnSpPr/>
          <p:nvPr/>
        </p:nvCxnSpPr>
        <p:spPr>
          <a:xfrm>
            <a:off x="6794100" y="1125113"/>
            <a:ext cx="2116800" cy="17100"/>
          </a:xfrm>
          <a:prstGeom prst="straightConnector1">
            <a:avLst/>
          </a:prstGeom>
          <a:noFill/>
          <a:ln cap="flat" cmpd="sng" w="9525">
            <a:solidFill>
              <a:srgbClr val="6D9EE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ctrTitle"/>
          </p:nvPr>
        </p:nvSpPr>
        <p:spPr>
          <a:xfrm>
            <a:off x="512700" y="15196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0"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b="1" lang="en" sz="7200">
                <a:latin typeface="Proxima Nova"/>
                <a:ea typeface="Proxima Nova"/>
                <a:cs typeface="Proxima Nova"/>
                <a:sym typeface="Proxima Nova"/>
              </a:rPr>
              <a:t>ydro</a:t>
            </a:r>
            <a:r>
              <a:rPr b="1" lang="en" sz="80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</a:t>
            </a:r>
            <a:r>
              <a:rPr b="1" lang="en" sz="72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ub</a:t>
            </a:r>
            <a:endParaRPr b="1" sz="72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1" name="Google Shape;111;p26"/>
          <p:cNvSpPr txBox="1"/>
          <p:nvPr>
            <p:ph idx="1" type="subTitle"/>
          </p:nvPr>
        </p:nvSpPr>
        <p:spPr>
          <a:xfrm>
            <a:off x="512700" y="3193283"/>
            <a:ext cx="8118600" cy="13392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H.A.M. Tech</a:t>
            </a:r>
            <a:endParaRPr b="1" sz="20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Final Presentation</a:t>
            </a:r>
            <a:endParaRPr b="1" sz="20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EG-1003 i</a:t>
            </a:r>
            <a:r>
              <a:rPr b="1" baseline="30000" lang="en" sz="2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r>
              <a:rPr b="1" lang="en" sz="2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endParaRPr b="1" sz="20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F3F3F3"/>
                </a:solidFill>
                <a:latin typeface="Proxima Nova"/>
                <a:ea typeface="Proxima Nova"/>
                <a:cs typeface="Proxima Nova"/>
                <a:sym typeface="Proxima Nova"/>
              </a:rPr>
              <a:t>25 April 2018</a:t>
            </a:r>
            <a:endParaRPr b="1" sz="2000">
              <a:solidFill>
                <a:srgbClr val="F3F3F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b="1" sz="20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2" name="Google Shape;112;p26"/>
          <p:cNvCxnSpPr/>
          <p:nvPr/>
        </p:nvCxnSpPr>
        <p:spPr>
          <a:xfrm>
            <a:off x="512700" y="3042450"/>
            <a:ext cx="81186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26"/>
          <p:cNvSpPr/>
          <p:nvPr/>
        </p:nvSpPr>
        <p:spPr>
          <a:xfrm>
            <a:off x="-7925" y="5300"/>
            <a:ext cx="9144000" cy="1706400"/>
          </a:xfrm>
          <a:prstGeom prst="re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6"/>
          <p:cNvCxnSpPr/>
          <p:nvPr/>
        </p:nvCxnSpPr>
        <p:spPr>
          <a:xfrm>
            <a:off x="508000" y="3029475"/>
            <a:ext cx="8190600" cy="21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/>
          <p:nvPr/>
        </p:nvSpPr>
        <p:spPr>
          <a:xfrm>
            <a:off x="25" y="9925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7"/>
          <p:cNvSpPr txBox="1"/>
          <p:nvPr/>
        </p:nvSpPr>
        <p:spPr>
          <a:xfrm>
            <a:off x="1894500" y="1553925"/>
            <a:ext cx="5456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7"/>
          <p:cNvSpPr txBox="1"/>
          <p:nvPr/>
        </p:nvSpPr>
        <p:spPr>
          <a:xfrm>
            <a:off x="1811550" y="2551200"/>
            <a:ext cx="55209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Company Goal</a:t>
            </a:r>
            <a:endParaRPr b="1" sz="32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 the means to keep people healthy using myriad technological innovations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2" name="Google Shape;122;p27"/>
          <p:cNvSpPr txBox="1"/>
          <p:nvPr/>
        </p:nvSpPr>
        <p:spPr>
          <a:xfrm>
            <a:off x="2222850" y="152000"/>
            <a:ext cx="46983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H.A.M. Tech</a:t>
            </a:r>
            <a:endParaRPr b="1" sz="60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3" name="Google Shape;123;p27"/>
          <p:cNvCxnSpPr/>
          <p:nvPr/>
        </p:nvCxnSpPr>
        <p:spPr>
          <a:xfrm>
            <a:off x="516000" y="1200675"/>
            <a:ext cx="8112000" cy="15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7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7"/>
          <p:cNvPicPr preferRelativeResize="0"/>
          <p:nvPr/>
        </p:nvPicPr>
        <p:blipFill rotWithShape="1">
          <a:blip r:embed="rId3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7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7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7"/>
          <p:cNvSpPr txBox="1"/>
          <p:nvPr/>
        </p:nvSpPr>
        <p:spPr>
          <a:xfrm>
            <a:off x="2991900" y="1359125"/>
            <a:ext cx="3160200" cy="9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Founded February 2012</a:t>
            </a:r>
            <a:endParaRPr sz="3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/>
          <p:nvPr/>
        </p:nvSpPr>
        <p:spPr>
          <a:xfrm>
            <a:off x="25" y="9925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8"/>
          <p:cNvSpPr txBox="1"/>
          <p:nvPr/>
        </p:nvSpPr>
        <p:spPr>
          <a:xfrm>
            <a:off x="1894500" y="1553925"/>
            <a:ext cx="54561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8"/>
          <p:cNvSpPr txBox="1"/>
          <p:nvPr/>
        </p:nvSpPr>
        <p:spPr>
          <a:xfrm>
            <a:off x="422500" y="1200675"/>
            <a:ext cx="39957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Previous Achieve</a:t>
            </a:r>
            <a:r>
              <a:rPr b="1" lang="en" sz="22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b="1" lang="en" sz="22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ents</a:t>
            </a:r>
            <a:endParaRPr b="1" sz="22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Zero calorie soda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Water filtration straw</a:t>
            </a:r>
            <a:r>
              <a:rPr lang="en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28"/>
          <p:cNvSpPr txBox="1"/>
          <p:nvPr/>
        </p:nvSpPr>
        <p:spPr>
          <a:xfrm>
            <a:off x="2222850" y="152000"/>
            <a:ext cx="46983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H.A.M. Tech</a:t>
            </a:r>
            <a:endParaRPr b="1" sz="60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8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8"/>
          <p:cNvPicPr preferRelativeResize="0"/>
          <p:nvPr/>
        </p:nvPicPr>
        <p:blipFill rotWithShape="1">
          <a:blip r:embed="rId3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8"/>
          <p:cNvSpPr txBox="1"/>
          <p:nvPr/>
        </p:nvSpPr>
        <p:spPr>
          <a:xfrm>
            <a:off x="4725800" y="1200675"/>
            <a:ext cx="3995700" cy="3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Clients</a:t>
            </a:r>
            <a:endParaRPr b="1" sz="22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United States Department for Health and Human Services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1" name="Google Shape;141;p28"/>
          <p:cNvCxnSpPr>
            <a:endCxn id="137" idx="0"/>
          </p:cNvCxnSpPr>
          <p:nvPr/>
        </p:nvCxnSpPr>
        <p:spPr>
          <a:xfrm flipH="1">
            <a:off x="4572000" y="1212300"/>
            <a:ext cx="3600" cy="3327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2" name="Google Shape;1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9438" y="2491000"/>
            <a:ext cx="1748425" cy="1748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8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28"/>
          <p:cNvCxnSpPr/>
          <p:nvPr/>
        </p:nvCxnSpPr>
        <p:spPr>
          <a:xfrm>
            <a:off x="516000" y="1200675"/>
            <a:ext cx="8112000" cy="15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5" name="Google Shape;14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900" y="2527882"/>
            <a:ext cx="3995701" cy="1558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/>
          <p:nvPr/>
        </p:nvSpPr>
        <p:spPr>
          <a:xfrm>
            <a:off x="0" y="-33150"/>
            <a:ext cx="3220500" cy="520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9"/>
          <p:cNvSpPr/>
          <p:nvPr/>
        </p:nvSpPr>
        <p:spPr>
          <a:xfrm>
            <a:off x="3056350" y="-33150"/>
            <a:ext cx="3220500" cy="520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9"/>
          <p:cNvSpPr/>
          <p:nvPr/>
        </p:nvSpPr>
        <p:spPr>
          <a:xfrm>
            <a:off x="6119100" y="-33150"/>
            <a:ext cx="3024900" cy="5209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34425"/>
            <a:ext cx="9144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325" y="862075"/>
            <a:ext cx="2593174" cy="262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/>
        </p:nvSpPr>
        <p:spPr>
          <a:xfrm>
            <a:off x="0" y="3527550"/>
            <a:ext cx="30627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Chief of Hardware &amp; Circuitry 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BS/MS Electrical </a:t>
            </a: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Engineering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97800" y="200550"/>
            <a:ext cx="30249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Helal Chowdhury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7" name="Google Shape;157;p29"/>
          <p:cNvSpPr txBox="1"/>
          <p:nvPr/>
        </p:nvSpPr>
        <p:spPr>
          <a:xfrm>
            <a:off x="2939850" y="3527550"/>
            <a:ext cx="32205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Chief of Programming &amp; Development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BS/MS Computer Science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6081300" y="3527550"/>
            <a:ext cx="3062700" cy="14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Chief of Design &amp; Production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BS/MS Mechanical Engineering</a:t>
            </a:r>
            <a:endParaRPr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9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 rotWithShape="1">
          <a:blip r:embed="rId5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" name="Google Shape;162;p29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9"/>
          <p:cNvCxnSpPr/>
          <p:nvPr/>
        </p:nvCxnSpPr>
        <p:spPr>
          <a:xfrm flipH="1" rot="10800000">
            <a:off x="722550" y="4042963"/>
            <a:ext cx="1617600" cy="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9"/>
          <p:cNvCxnSpPr/>
          <p:nvPr/>
        </p:nvCxnSpPr>
        <p:spPr>
          <a:xfrm flipH="1" rot="10800000">
            <a:off x="3763200" y="4040963"/>
            <a:ext cx="1617600" cy="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9"/>
          <p:cNvCxnSpPr/>
          <p:nvPr/>
        </p:nvCxnSpPr>
        <p:spPr>
          <a:xfrm flipH="1" rot="10800000">
            <a:off x="6822750" y="4040963"/>
            <a:ext cx="1617600" cy="3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29"/>
          <p:cNvPicPr preferRelativeResize="0"/>
          <p:nvPr/>
        </p:nvPicPr>
        <p:blipFill rotWithShape="1">
          <a:blip r:embed="rId6">
            <a:alphaModFix/>
          </a:blip>
          <a:srcRect b="32144" l="7026" r="7598" t="16759"/>
          <a:stretch/>
        </p:blipFill>
        <p:spPr>
          <a:xfrm>
            <a:off x="3329350" y="862075"/>
            <a:ext cx="2468925" cy="262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 rotWithShape="1">
          <a:blip r:embed="rId7">
            <a:alphaModFix/>
          </a:blip>
          <a:srcRect b="0" l="5537" r="6286" t="0"/>
          <a:stretch/>
        </p:blipFill>
        <p:spPr>
          <a:xfrm>
            <a:off x="433875" y="868675"/>
            <a:ext cx="2240426" cy="257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9"/>
          <p:cNvSpPr txBox="1"/>
          <p:nvPr/>
        </p:nvSpPr>
        <p:spPr>
          <a:xfrm>
            <a:off x="3051363" y="200550"/>
            <a:ext cx="30249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Min Kim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9" name="Google Shape;169;p29"/>
          <p:cNvSpPr txBox="1"/>
          <p:nvPr/>
        </p:nvSpPr>
        <p:spPr>
          <a:xfrm>
            <a:off x="6087450" y="200550"/>
            <a:ext cx="30249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Abe Thomas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/>
        </p:nvSpPr>
        <p:spPr>
          <a:xfrm>
            <a:off x="343250" y="153075"/>
            <a:ext cx="35622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Recommended</a:t>
            </a:r>
            <a:r>
              <a:rPr lang="en" sz="24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 for Men</a:t>
            </a:r>
            <a:endParaRPr sz="24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1" lang="en" sz="86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15.5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 Cups</a:t>
            </a:r>
            <a:endParaRPr sz="24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3">
            <a:alphaModFix/>
          </a:blip>
          <a:srcRect b="16801" l="0" r="5917" t="46949"/>
          <a:stretch/>
        </p:blipFill>
        <p:spPr>
          <a:xfrm>
            <a:off x="0" y="2600500"/>
            <a:ext cx="9143997" cy="23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4986900" y="153075"/>
            <a:ext cx="40941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Recommended for Women</a:t>
            </a:r>
            <a:endParaRPr sz="24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r>
              <a:rPr b="1" lang="en" sz="86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11.5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 Cups</a:t>
            </a:r>
            <a:endParaRPr sz="24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2592300" y="1963875"/>
            <a:ext cx="3959400" cy="18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    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Average Water Intake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b="1" lang="en" sz="8600"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b="1" lang="en" sz="8600">
                <a:latin typeface="Proxima Nova"/>
                <a:ea typeface="Proxima Nova"/>
                <a:cs typeface="Proxima Nova"/>
                <a:sym typeface="Proxima Nova"/>
              </a:rPr>
              <a:t>.5</a:t>
            </a: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Cups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30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p30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" name="Google Shape;181;p30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5075"/>
            <a:ext cx="9143999" cy="3238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051" y="262950"/>
            <a:ext cx="6975901" cy="220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 rotWithShape="1">
          <a:blip r:embed="rId5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1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1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/>
        </p:nvSpPr>
        <p:spPr>
          <a:xfrm>
            <a:off x="25" y="171675"/>
            <a:ext cx="91440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Goal For Project HydroHub</a:t>
            </a:r>
            <a:endParaRPr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32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32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2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1" name="Google Shape;201;p32"/>
          <p:cNvCxnSpPr/>
          <p:nvPr/>
        </p:nvCxnSpPr>
        <p:spPr>
          <a:xfrm>
            <a:off x="516000" y="1200675"/>
            <a:ext cx="8112000" cy="15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32"/>
          <p:cNvSpPr txBox="1"/>
          <p:nvPr/>
        </p:nvSpPr>
        <p:spPr>
          <a:xfrm>
            <a:off x="170575" y="1466438"/>
            <a:ext cx="8803800" cy="28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Track water intake in an efficient and innovative way for sufficient daily water consumption</a:t>
            </a:r>
            <a:endParaRPr sz="4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3"/>
          <p:cNvPicPr preferRelativeResize="0"/>
          <p:nvPr/>
        </p:nvPicPr>
        <p:blipFill rotWithShape="1">
          <a:blip r:embed="rId3">
            <a:alphaModFix/>
          </a:blip>
          <a:srcRect b="16801" l="0" r="5917" t="46949"/>
          <a:stretch/>
        </p:blipFill>
        <p:spPr>
          <a:xfrm>
            <a:off x="0" y="3224100"/>
            <a:ext cx="9143997" cy="153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3"/>
          <p:cNvSpPr/>
          <p:nvPr/>
        </p:nvSpPr>
        <p:spPr>
          <a:xfrm>
            <a:off x="248450" y="2142100"/>
            <a:ext cx="1785300" cy="1071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209" name="Google Shape;209;p33"/>
          <p:cNvSpPr txBox="1"/>
          <p:nvPr/>
        </p:nvSpPr>
        <p:spPr>
          <a:xfrm>
            <a:off x="403775" y="2329150"/>
            <a:ext cx="1419900" cy="6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Flow sensor inside bottle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0" name="Google Shape;210;p33"/>
          <p:cNvSpPr/>
          <p:nvPr/>
        </p:nvSpPr>
        <p:spPr>
          <a:xfrm>
            <a:off x="2628588" y="2142100"/>
            <a:ext cx="1785300" cy="1071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1" name="Google Shape;211;p33"/>
          <p:cNvSpPr/>
          <p:nvPr/>
        </p:nvSpPr>
        <p:spPr>
          <a:xfrm>
            <a:off x="4884650" y="415075"/>
            <a:ext cx="1785300" cy="1071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Easily stored when not being used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2" name="Google Shape;212;p33"/>
          <p:cNvSpPr/>
          <p:nvPr/>
        </p:nvSpPr>
        <p:spPr>
          <a:xfrm>
            <a:off x="7121950" y="415075"/>
            <a:ext cx="1785300" cy="1071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Measure quality of water for comfortable drinking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Google Shape;213;p33"/>
          <p:cNvSpPr/>
          <p:nvPr/>
        </p:nvSpPr>
        <p:spPr>
          <a:xfrm>
            <a:off x="7121950" y="2142100"/>
            <a:ext cx="1785300" cy="1071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Temperature Sensor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p33"/>
          <p:cNvSpPr/>
          <p:nvPr/>
        </p:nvSpPr>
        <p:spPr>
          <a:xfrm>
            <a:off x="4865888" y="2142100"/>
            <a:ext cx="1785300" cy="1071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B5394"/>
              </a:solidFill>
            </a:endParaRPr>
          </a:p>
        </p:txBody>
      </p:sp>
      <p:sp>
        <p:nvSpPr>
          <p:cNvPr id="215" name="Google Shape;215;p33"/>
          <p:cNvSpPr txBox="1"/>
          <p:nvPr/>
        </p:nvSpPr>
        <p:spPr>
          <a:xfrm>
            <a:off x="2743650" y="2295550"/>
            <a:ext cx="15552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LCD screen embedded in bottle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5067350" y="2358850"/>
            <a:ext cx="14199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Horizontal</a:t>
            </a: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 base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2568863" y="415075"/>
            <a:ext cx="1785300" cy="1071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Display measured data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221075" y="415075"/>
            <a:ext cx="1785300" cy="10713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Track water </a:t>
            </a:r>
            <a:r>
              <a:rPr b="1" lang="en">
                <a:solidFill>
                  <a:srgbClr val="0B5394"/>
                </a:solidFill>
                <a:latin typeface="Proxima Nova"/>
                <a:ea typeface="Proxima Nova"/>
                <a:cs typeface="Proxima Nova"/>
                <a:sym typeface="Proxima Nova"/>
              </a:rPr>
              <a:t>consumption</a:t>
            </a:r>
            <a:endParaRPr b="1">
              <a:solidFill>
                <a:srgbClr val="0B539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0" y="4539900"/>
            <a:ext cx="9144000" cy="636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3"/>
          <p:cNvPicPr preferRelativeResize="0"/>
          <p:nvPr/>
        </p:nvPicPr>
        <p:blipFill rotWithShape="1">
          <a:blip r:embed="rId4">
            <a:alphaModFix/>
          </a:blip>
          <a:srcRect b="-1246" l="0" r="0" t="15885"/>
          <a:stretch/>
        </p:blipFill>
        <p:spPr>
          <a:xfrm>
            <a:off x="8417250" y="4573575"/>
            <a:ext cx="663751" cy="56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3"/>
          <p:cNvCxnSpPr/>
          <p:nvPr/>
        </p:nvCxnSpPr>
        <p:spPr>
          <a:xfrm flipH="1" rot="10800000">
            <a:off x="25" y="4538400"/>
            <a:ext cx="9144900" cy="1500"/>
          </a:xfrm>
          <a:prstGeom prst="straightConnector1">
            <a:avLst/>
          </a:prstGeom>
          <a:noFill/>
          <a:ln cap="flat" cmpd="sng" w="38100">
            <a:solidFill>
              <a:srgbClr val="3D85C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2" name="Google Shape;22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2">
            <a:off x="610831" y="1391495"/>
            <a:ext cx="938918" cy="97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2">
            <a:off x="3005750" y="1391495"/>
            <a:ext cx="938918" cy="979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2">
            <a:off x="5307841" y="1391502"/>
            <a:ext cx="938918" cy="979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2">
            <a:off x="7620852" y="1391502"/>
            <a:ext cx="938918" cy="97927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/>
        </p:nvSpPr>
        <p:spPr>
          <a:xfrm>
            <a:off x="109650" y="4687950"/>
            <a:ext cx="60126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H.A.M. Tech | </a:t>
            </a:r>
            <a:r>
              <a:rPr lang="en" sz="1800">
                <a:solidFill>
                  <a:srgbClr val="3D85C6"/>
                </a:solidFill>
                <a:latin typeface="Proxima Nova"/>
                <a:ea typeface="Proxima Nova"/>
                <a:cs typeface="Proxima Nova"/>
                <a:sym typeface="Proxima Nova"/>
              </a:rPr>
              <a:t>Helal Chowdhury,  Abe Thomas, Min Kim</a:t>
            </a:r>
            <a:endParaRPr sz="1800">
              <a:solidFill>
                <a:srgbClr val="3D85C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